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2" r:id="rId2"/>
  </p:sldMasterIdLst>
  <p:notesMasterIdLst>
    <p:notesMasterId r:id="rId21"/>
  </p:notesMasterIdLst>
  <p:handoutMasterIdLst>
    <p:handoutMasterId r:id="rId22"/>
  </p:handoutMasterIdLst>
  <p:sldIdLst>
    <p:sldId id="443" r:id="rId3"/>
    <p:sldId id="462" r:id="rId4"/>
    <p:sldId id="355" r:id="rId5"/>
    <p:sldId id="475" r:id="rId6"/>
    <p:sldId id="465" r:id="rId7"/>
    <p:sldId id="466" r:id="rId8"/>
    <p:sldId id="467" r:id="rId9"/>
    <p:sldId id="474" r:id="rId10"/>
    <p:sldId id="463" r:id="rId11"/>
    <p:sldId id="460" r:id="rId12"/>
    <p:sldId id="459" r:id="rId13"/>
    <p:sldId id="410" r:id="rId14"/>
    <p:sldId id="468" r:id="rId15"/>
    <p:sldId id="469" r:id="rId16"/>
    <p:sldId id="473" r:id="rId17"/>
    <p:sldId id="470" r:id="rId18"/>
    <p:sldId id="471" r:id="rId19"/>
    <p:sldId id="472" r:id="rId20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85665402-4D82-463F-B190-54089371C8FC}">
          <p14:sldIdLst>
            <p14:sldId id="443"/>
            <p14:sldId id="462"/>
            <p14:sldId id="355"/>
            <p14:sldId id="475"/>
            <p14:sldId id="465"/>
            <p14:sldId id="466"/>
            <p14:sldId id="467"/>
            <p14:sldId id="474"/>
            <p14:sldId id="463"/>
            <p14:sldId id="460"/>
            <p14:sldId id="459"/>
            <p14:sldId id="410"/>
            <p14:sldId id="468"/>
            <p14:sldId id="469"/>
            <p14:sldId id="473"/>
            <p14:sldId id="470"/>
            <p14:sldId id="471"/>
            <p14:sldId id="4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kozlowska" initials="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25D"/>
    <a:srgbClr val="E3E8F5"/>
    <a:srgbClr val="FF5E35"/>
    <a:srgbClr val="D9D9D9"/>
    <a:srgbClr val="FFEB84"/>
    <a:srgbClr val="D4E06F"/>
    <a:srgbClr val="FF3E23"/>
    <a:srgbClr val="EBE67A"/>
    <a:srgbClr val="AED75D"/>
    <a:srgbClr val="FFE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48" autoAdjust="0"/>
    <p:restoredTop sz="94010" autoAdjust="0"/>
  </p:normalViewPr>
  <p:slideViewPr>
    <p:cSldViewPr snapToGrid="0">
      <p:cViewPr varScale="1">
        <p:scale>
          <a:sx n="111" d="100"/>
          <a:sy n="111" d="100"/>
        </p:scale>
        <p:origin x="157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r>
              <a:rPr lang="pl-PL" dirty="0"/>
              <a:t>GPR Ozimek </a:t>
            </a:r>
            <a:endParaRPr lang="en-GB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620B031D-94B9-4B5B-B7AB-05A824F2B3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34459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r>
              <a:rPr lang="pl-PL" dirty="0"/>
              <a:t>GPR Ozimek </a:t>
            </a:r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3B76582D-C349-438A-95B6-BF08BEE583B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69607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0344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0871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0123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Picture 3" descr="C:\Users\Ola\Desktop\slajdy CIESZLAB 2.jpg">
            <a:extLst>
              <a:ext uri="{FF2B5EF4-FFF2-40B4-BE49-F238E27FC236}">
                <a16:creationId xmlns:a16="http://schemas.microsoft.com/office/drawing/2014/main" id="{26D9CEFA-4190-472C-81A1-6071ADF52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108" y="6769"/>
            <a:ext cx="9140131" cy="685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209E6595-52F3-4DD0-B40D-8AEE90E05397}"/>
              </a:ext>
            </a:extLst>
          </p:cNvPr>
          <p:cNvSpPr txBox="1">
            <a:spLocks/>
          </p:cNvSpPr>
          <p:nvPr/>
        </p:nvSpPr>
        <p:spPr bwMode="auto">
          <a:xfrm>
            <a:off x="0" y="-171400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0" tIns="720000" rIns="54000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b="1" dirty="0">
              <a:solidFill>
                <a:srgbClr val="00469C"/>
              </a:solidFill>
              <a:latin typeface="Poppins" pitchFamily="50" charset="-18"/>
              <a:cs typeface="Poppins" pitchFamily="50" charset="-1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000" dirty="0">
              <a:latin typeface="Calibri Light" panose="020F0302020204030204" pitchFamily="34" charset="0"/>
            </a:endParaRPr>
          </a:p>
        </p:txBody>
      </p:sp>
      <p:sp>
        <p:nvSpPr>
          <p:cNvPr id="10" name="TextBox 31">
            <a:extLst>
              <a:ext uri="{FF2B5EF4-FFF2-40B4-BE49-F238E27FC236}">
                <a16:creationId xmlns:a16="http://schemas.microsoft.com/office/drawing/2014/main" id="{06C454E6-8DEC-4B5C-BFCD-0475443040DF}"/>
              </a:ext>
            </a:extLst>
          </p:cNvPr>
          <p:cNvSpPr txBox="1"/>
          <p:nvPr/>
        </p:nvSpPr>
        <p:spPr>
          <a:xfrm>
            <a:off x="23108" y="1059505"/>
            <a:ext cx="9140131" cy="1071402"/>
          </a:xfrm>
          <a:prstGeom prst="rect">
            <a:avLst/>
          </a:prstGeom>
          <a:noFill/>
        </p:spPr>
        <p:txBody>
          <a:bodyPr wrap="square" lIns="1080000" tIns="0" rIns="1080000" bIns="360000" rtlCol="0">
            <a:spAutoFit/>
          </a:bodyPr>
          <a:lstStyle/>
          <a:p>
            <a:pPr>
              <a:spcBef>
                <a:spcPts val="1200"/>
              </a:spcBef>
            </a:pPr>
            <a:endParaRPr lang="pl-PL" dirty="0">
              <a:latin typeface="Calibri Light" panose="020F0302020204030204" pitchFamily="34" charset="0"/>
            </a:endParaRPr>
          </a:p>
          <a:p>
            <a:pPr>
              <a:spcBef>
                <a:spcPts val="1200"/>
              </a:spcBef>
            </a:pPr>
            <a:endParaRPr lang="pl-PL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062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302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7561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981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7061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6700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0752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1797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7024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213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B0BB7D8-927B-4B16-BFA1-8DB2FE91DE54}" type="datetimeFigureOut">
              <a:rPr lang="pl-PL" smtClean="0"/>
              <a:pPr/>
              <a:t>20.07.2026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365B987C-E227-4A2E-AABD-8DC58AA661B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4202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5531" y="-31428"/>
            <a:ext cx="9144000" cy="6858000"/>
          </a:xfrm>
          <a:prstGeom prst="rect">
            <a:avLst/>
          </a:prstGeom>
          <a:solidFill>
            <a:srgbClr val="2332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5268305" y="3338264"/>
            <a:ext cx="3154700" cy="914387"/>
          </a:xfrm>
          <a:prstGeom prst="rect">
            <a:avLst/>
          </a:prstGeom>
        </p:spPr>
        <p:txBody>
          <a:bodyPr vert="horz" lIns="502857" tIns="228571" rIns="457143" bIns="0" rtlCol="0">
            <a:noAutofit/>
          </a:bodyPr>
          <a:lstStyle/>
          <a:p>
            <a:pPr lvl="0">
              <a:defRPr/>
            </a:pPr>
            <a:endParaRPr lang="pl-PL" b="1" dirty="0">
              <a:solidFill>
                <a:srgbClr val="CDD1DD"/>
              </a:solidFill>
              <a:latin typeface="Brother 1816" pitchFamily="50" charset="0"/>
            </a:endParaRPr>
          </a:p>
        </p:txBody>
      </p:sp>
      <p:sp>
        <p:nvSpPr>
          <p:cNvPr id="11" name="Tytuł 1"/>
          <p:cNvSpPr>
            <a:spLocks noGrp="1"/>
          </p:cNvSpPr>
          <p:nvPr>
            <p:ph type="ctrTitle"/>
          </p:nvPr>
        </p:nvSpPr>
        <p:spPr>
          <a:xfrm>
            <a:off x="-332658" y="2735192"/>
            <a:ext cx="9144000" cy="2205995"/>
          </a:xfrm>
        </p:spPr>
        <p:txBody>
          <a:bodyPr vert="horz" lIns="617143" tIns="2080000" rIns="617143" bIns="0" rtlCol="0" anchor="b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pl-PL" sz="1600" b="1" dirty="0">
                <a:cs typeface="Poppins" pitchFamily="50" charset="-18"/>
              </a:rPr>
            </a:br>
            <a:endParaRPr lang="pl-PL" sz="1524" b="1" dirty="0">
              <a:solidFill>
                <a:schemeClr val="bg1"/>
              </a:solidFill>
              <a:latin typeface="Brother 1816" pitchFamily="50" charset="0"/>
            </a:endParaRP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0" y="5120616"/>
            <a:ext cx="9144000" cy="880134"/>
          </a:xfrm>
          <a:prstGeom prst="rect">
            <a:avLst/>
          </a:prstGeom>
        </p:spPr>
        <p:txBody>
          <a:bodyPr vert="horz" lIns="502857" tIns="0" rIns="525714" bIns="571429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endParaRPr lang="pl-PL" sz="1143" b="1" dirty="0">
              <a:solidFill>
                <a:schemeClr val="bg1"/>
              </a:solidFill>
              <a:latin typeface="Brother 1816" pitchFamily="50" charset="0"/>
              <a:ea typeface="+mj-ea"/>
              <a:cs typeface="+mj-cs"/>
            </a:endParaRPr>
          </a:p>
        </p:txBody>
      </p:sp>
      <p:sp>
        <p:nvSpPr>
          <p:cNvPr id="13" name="Podtytuł 2"/>
          <p:cNvSpPr txBox="1">
            <a:spLocks/>
          </p:cNvSpPr>
          <p:nvPr/>
        </p:nvSpPr>
        <p:spPr>
          <a:xfrm>
            <a:off x="204785" y="510214"/>
            <a:ext cx="8734430" cy="5284096"/>
          </a:xfrm>
          <a:prstGeom prst="rect">
            <a:avLst/>
          </a:prstGeom>
        </p:spPr>
        <p:txBody>
          <a:bodyPr vert="horz" lIns="617143" tIns="228571" rIns="617143" bIns="228571" rtlCol="0">
            <a:noAutofit/>
          </a:bodyPr>
          <a:lstStyle/>
          <a:p>
            <a:pPr algn="ctr"/>
            <a:endParaRPr lang="pl-PL" sz="3600" b="1" dirty="0">
              <a:solidFill>
                <a:schemeClr val="bg1"/>
              </a:solidFill>
            </a:endParaRPr>
          </a:p>
          <a:p>
            <a:pPr algn="ctr"/>
            <a:endParaRPr lang="pl-PL" sz="3600" b="1" dirty="0">
              <a:solidFill>
                <a:schemeClr val="bg1"/>
              </a:solidFill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</a:rPr>
              <a:t>Gminny Program Rewitalizacji </a:t>
            </a:r>
          </a:p>
          <a:p>
            <a:pPr algn="ctr"/>
            <a:r>
              <a:rPr lang="pl-PL" sz="3600" b="1" dirty="0">
                <a:solidFill>
                  <a:schemeClr val="bg1"/>
                </a:solidFill>
              </a:rPr>
              <a:t>Gminy Czechowice-Dziedzice </a:t>
            </a:r>
          </a:p>
          <a:p>
            <a:pPr algn="ctr"/>
            <a:r>
              <a:rPr lang="pl-PL" sz="3600" b="1" dirty="0">
                <a:solidFill>
                  <a:schemeClr val="bg1"/>
                </a:solidFill>
              </a:rPr>
              <a:t>do 2030 roku</a:t>
            </a:r>
          </a:p>
          <a:p>
            <a:pPr algn="ctr"/>
            <a:endParaRPr lang="pl-PL" sz="3600" b="1" dirty="0">
              <a:solidFill>
                <a:schemeClr val="bg1"/>
              </a:solidFill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</a:rPr>
              <a:t>Posiedzenie Komitetu Rewitalizacji</a:t>
            </a:r>
          </a:p>
          <a:p>
            <a:pPr algn="ctr"/>
            <a:r>
              <a:rPr lang="pl-PL" sz="3600" b="1" dirty="0">
                <a:solidFill>
                  <a:schemeClr val="bg1"/>
                </a:solidFill>
              </a:rPr>
              <a:t>w dniu 09.07.2026 r.</a:t>
            </a:r>
          </a:p>
          <a:p>
            <a:pPr lvl="0" algn="ctr">
              <a:defRPr/>
            </a:pPr>
            <a:endParaRPr lang="pl-PL" sz="2413" b="1" dirty="0">
              <a:solidFill>
                <a:schemeClr val="bg1"/>
              </a:solidFill>
              <a:latin typeface="Brother 1816" pitchFamily="50" charset="0"/>
            </a:endParaRPr>
          </a:p>
        </p:txBody>
      </p:sp>
      <p:sp>
        <p:nvSpPr>
          <p:cNvPr id="14" name="Tytuł 1"/>
          <p:cNvSpPr txBox="1">
            <a:spLocks/>
          </p:cNvSpPr>
          <p:nvPr/>
        </p:nvSpPr>
        <p:spPr>
          <a:xfrm>
            <a:off x="5815914" y="4726868"/>
            <a:ext cx="3265220" cy="676927"/>
          </a:xfrm>
          <a:prstGeom prst="rect">
            <a:avLst/>
          </a:prstGeom>
        </p:spPr>
        <p:txBody>
          <a:bodyPr vert="horz" lIns="617143" tIns="228571" rIns="617143" bIns="228571" rtlCol="0" anchor="ctr">
            <a:noAutofit/>
          </a:bodyPr>
          <a:lstStyle/>
          <a:p>
            <a:pPr algn="r"/>
            <a:endParaRPr lang="pl-PL" sz="1600" dirty="0">
              <a:solidFill>
                <a:schemeClr val="bg1"/>
              </a:solidFill>
            </a:endParaRPr>
          </a:p>
        </p:txBody>
      </p:sp>
      <p:sp>
        <p:nvSpPr>
          <p:cNvPr id="10" name="Podtytuł 2"/>
          <p:cNvSpPr txBox="1">
            <a:spLocks/>
          </p:cNvSpPr>
          <p:nvPr/>
        </p:nvSpPr>
        <p:spPr>
          <a:xfrm>
            <a:off x="101176" y="3397572"/>
            <a:ext cx="9144000" cy="740081"/>
          </a:xfrm>
          <a:prstGeom prst="rect">
            <a:avLst/>
          </a:prstGeom>
        </p:spPr>
        <p:txBody>
          <a:bodyPr vert="horz" lIns="617143" tIns="228571" rIns="617143" bIns="228571" rtlCol="0">
            <a:noAutofit/>
          </a:bodyPr>
          <a:lstStyle/>
          <a:p>
            <a:pPr lvl="0" algn="ctr">
              <a:defRPr/>
            </a:pPr>
            <a:endParaRPr lang="pl-PL" sz="2413" b="1" dirty="0">
              <a:solidFill>
                <a:schemeClr val="bg1"/>
              </a:solidFill>
              <a:latin typeface="Brother 1816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353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1112363"/>
            <a:ext cx="9144000" cy="5745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0" y="-1"/>
            <a:ext cx="9144000" cy="989945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1" kern="1000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Obszar rewitalizacji w Gminie Czechowice-Dziedzice 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57200" y="141219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/>
              <a:t>Obszar rewitalizacji obejmuje swoim zasięgiem części następujących osiedli: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dirty="0"/>
              <a:t>Barbara,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dirty="0"/>
              <a:t>Centrum,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dirty="0"/>
              <a:t>Dziedzice,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dirty="0"/>
              <a:t>Lesisko,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dirty="0"/>
              <a:t>Północ,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dirty="0"/>
              <a:t>Tomaszówka.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0444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1112363"/>
            <a:ext cx="9144000" cy="5745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0" y="-1"/>
            <a:ext cx="9144000" cy="989945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1" kern="1000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Obszar rewitalizacji w Gminie Czechowice-Dziedzice 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43C50C00-0DB2-E981-B50C-EFB9D2CB6C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803243"/>
              </p:ext>
            </p:extLst>
          </p:nvPr>
        </p:nvGraphicFramePr>
        <p:xfrm>
          <a:off x="189157" y="1363811"/>
          <a:ext cx="8789774" cy="4463901"/>
        </p:xfrm>
        <a:graphic>
          <a:graphicData uri="http://schemas.openxmlformats.org/drawingml/2006/table">
            <a:tbl>
              <a:tblPr firstRow="1" firstCol="1" bandRow="1"/>
              <a:tblGrid>
                <a:gridCol w="2299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4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7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9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68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06508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Obszar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Ludność [os]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Udział w ludności gminy</a:t>
                      </a:r>
                    </a:p>
                    <a:p>
                      <a:pPr algn="ctr"/>
                      <a:endParaRPr lang="pl-PL" sz="1400" dirty="0"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Powierzchnia [ha]</a:t>
                      </a:r>
                    </a:p>
                    <a:p>
                      <a:pPr algn="ctr"/>
                      <a:endParaRPr lang="pl-PL" sz="1400" dirty="0"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Udział w powierzchni gminy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Gmina Czechowice-Dziedzice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43 301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66,49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Obszar zdegradowany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20 350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47,0%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14,77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22,2%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9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Obszar rewitalizacji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12 744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29,43%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3,85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5,79%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9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Podobszar rewitalizacji I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12 744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29,43%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3,75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5,64%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9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Podobszar rewitalizacji II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0,00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0,0%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0,10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0,15%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261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0" y="1112363"/>
            <a:ext cx="9144000" cy="5745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0" y="1"/>
            <a:ext cx="9144000" cy="879566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3200" b="1" kern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3200" b="1" kern="1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Wizja obszaru rewitalizacji i układ celów strategicznych </a:t>
            </a:r>
          </a:p>
          <a:p>
            <a:pPr algn="ctr"/>
            <a:endParaRPr lang="pl-PL" sz="3200" b="1" kern="1000" dirty="0">
              <a:solidFill>
                <a:schemeClr val="bg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AFB280C-9AF8-9B14-4FD6-5F3F761EB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142238"/>
              </p:ext>
            </p:extLst>
          </p:nvPr>
        </p:nvGraphicFramePr>
        <p:xfrm>
          <a:off x="162370" y="1025496"/>
          <a:ext cx="8861607" cy="2382678"/>
        </p:xfrm>
        <a:graphic>
          <a:graphicData uri="http://schemas.openxmlformats.org/drawingml/2006/table">
            <a:tbl>
              <a:tblPr firstRow="1" firstCol="1" bandRow="1"/>
              <a:tblGrid>
                <a:gridCol w="688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73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65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pl-PL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Wizja obszaru rewitalizacji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9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6143">
                <a:tc gridSpan="2">
                  <a:txBody>
                    <a:bodyPr/>
                    <a:lstStyle/>
                    <a:p>
                      <a:pPr marL="382270" marR="37846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 przeprowadzeniu rewitalizacji, Czechowice-Dziedzice to tętniące życiem miasto, które oferuje wysoką jakość życia swoim mieszkańcom poprzez harmonijne połączenie nowoczesnej infrastruktury, zrównoważonego rozwoju, bogatej oferty kulturalnej oraz silnego wsparcia społecznego.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40ABA0A-3056-CC55-88F1-00920B8AF4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048246"/>
              </p:ext>
            </p:extLst>
          </p:nvPr>
        </p:nvGraphicFramePr>
        <p:xfrm>
          <a:off x="606752" y="3569621"/>
          <a:ext cx="8374878" cy="504190"/>
        </p:xfrm>
        <a:graphic>
          <a:graphicData uri="http://schemas.openxmlformats.org/drawingml/2006/table">
            <a:tbl>
              <a:tblPr firstRow="1" firstCol="1" bandRow="1"/>
              <a:tblGrid>
                <a:gridCol w="2130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44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1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Cel strategiczny rewitalizacji 1.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4B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Ograniczenie skali problemów społecznych poprzez rozszerzenie oferowanych usług społecznych, podniesienie ich jakości i dostępności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FFA8B1B9-D4FB-D93E-AA60-25F8390F1C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674784"/>
              </p:ext>
            </p:extLst>
          </p:nvPr>
        </p:nvGraphicFramePr>
        <p:xfrm>
          <a:off x="606752" y="4302447"/>
          <a:ext cx="8374878" cy="504190"/>
        </p:xfrm>
        <a:graphic>
          <a:graphicData uri="http://schemas.openxmlformats.org/drawingml/2006/table">
            <a:tbl>
              <a:tblPr firstRow="1" firstCol="1" bandRow="1"/>
              <a:tblGrid>
                <a:gridCol w="2130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44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1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Cel strategiczny rewitalizacji 2.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ACB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Modernizacja infrastruktury i podniesienie jakości przestrzeni publicznej w celu zaspokojenia potrzeb różnych grup interesariuszy  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8568DC7A-6C02-3012-9D7B-F119024403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198946"/>
              </p:ext>
            </p:extLst>
          </p:nvPr>
        </p:nvGraphicFramePr>
        <p:xfrm>
          <a:off x="606752" y="5035273"/>
          <a:ext cx="8374878" cy="504190"/>
        </p:xfrm>
        <a:graphic>
          <a:graphicData uri="http://schemas.openxmlformats.org/drawingml/2006/table">
            <a:tbl>
              <a:tblPr firstRow="1" firstCol="1" bandRow="1"/>
              <a:tblGrid>
                <a:gridCol w="2130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44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1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Cel strategiczny rewitalizacji 3.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BDA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Poprawa jakości środowiska w oparciu o modernizację infrastruktury    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Obraz 9">
            <a:extLst>
              <a:ext uri="{FF2B5EF4-FFF2-40B4-BE49-F238E27FC236}">
                <a16:creationId xmlns:a16="http://schemas.microsoft.com/office/drawing/2014/main" id="{C2E500BC-E9E8-1160-495F-0CC4F0E4E86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70" y="3586387"/>
            <a:ext cx="359410" cy="34734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1E533280-3272-020F-83E4-BEE7DEA180C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70" y="4302447"/>
            <a:ext cx="359410" cy="34734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0676FC46-AD8C-1720-B42C-DF9375C13C6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70" y="5113695"/>
            <a:ext cx="359410" cy="34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121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13C76776-980D-71CA-0B2E-CF514F4B1EB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887867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1" kern="1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Przedsięwzięcia podstawowe i ich ramy finansowe – zaplanowane w programie</a:t>
            </a:r>
          </a:p>
        </p:txBody>
      </p:sp>
      <p:graphicFrame>
        <p:nvGraphicFramePr>
          <p:cNvPr id="10" name="Symbol zastępczy zawartości 5">
            <a:extLst>
              <a:ext uri="{FF2B5EF4-FFF2-40B4-BE49-F238E27FC236}">
                <a16:creationId xmlns:a16="http://schemas.microsoft.com/office/drawing/2014/main" id="{15764C1E-B6D0-FC3A-56C5-D783D9BFF9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135461"/>
              </p:ext>
            </p:extLst>
          </p:nvPr>
        </p:nvGraphicFramePr>
        <p:xfrm>
          <a:off x="316759" y="1223732"/>
          <a:ext cx="8631252" cy="40118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76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7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34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Lp.</a:t>
                      </a:r>
                      <a:endParaRPr lang="pl-PL" sz="1400" b="1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Nazwa przedsięwzięcia</a:t>
                      </a:r>
                      <a:endParaRPr lang="pl-PL" sz="1400" b="1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Szacunkowa wartość przedsięwzięcia</a:t>
                      </a:r>
                      <a:endParaRPr lang="pl-PL" sz="1400" b="1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2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pl-PL" sz="14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Zakup </a:t>
                      </a:r>
                      <a:r>
                        <a:rPr lang="pl-PL" sz="1400" dirty="0" err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bezemisyjnych</a:t>
                      </a: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autobusów klasy MAXI wraz z infrastrukturą do ich ładowania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16 000 000,00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2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pl-PL" sz="14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Zakup </a:t>
                      </a:r>
                      <a:r>
                        <a:rPr lang="pl-PL" sz="1400" dirty="0" err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bezemisyjnych</a:t>
                      </a: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autobusów klasy MINI wraz z infrastrukturą do ich ładowania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10 000 000,00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4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pl-PL" sz="14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err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Multifunkcyjna</a:t>
                      </a: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aktywizacja gospodarczo-społeczna terenów poprzemysłowych byłej Walcowni Metali „Dziedzice” w Czechowicach-Dziedzicach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48 844 121,49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</a:t>
                      </a:r>
                      <a:endParaRPr lang="pl-PL" sz="14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Remont dachu i elewacji osiedla Kolonia robotnicza i urzędnicza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13 000 460,00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l-PL" sz="14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CUS - Nowe spojrzenie na usługi społeczne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4 917 590,00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6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Poznajmy się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693 025,00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6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err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Cafe</a:t>
                      </a: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Przystanek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590 312,50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6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„NIE-zwykła Transformacja”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3 405 163,77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6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Aktywni NIE- zwykli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1 157 118,00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D134742-51A4-26A3-EB0F-E369F8B371B0}"/>
              </a:ext>
            </a:extLst>
          </p:cNvPr>
          <p:cNvSpPr txBox="1"/>
          <p:nvPr/>
        </p:nvSpPr>
        <p:spPr>
          <a:xfrm>
            <a:off x="586597" y="5571425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l-PL" dirty="0">
                <a:latin typeface="Calibri Light" panose="020F0302020204030204" pitchFamily="34" charset="0"/>
                <a:cs typeface="Calibri Light" panose="020F0302020204030204" pitchFamily="34" charset="0"/>
              </a:rPr>
              <a:t>Łączna wartość podstawowych przedsięwzięć rewitalizacyjnych zaplanowanych w ramach GPR zamyka się kwotą </a:t>
            </a:r>
            <a:r>
              <a:rPr lang="pl-PL" dirty="0"/>
              <a:t>98 607 790,76 PLN</a:t>
            </a:r>
            <a:r>
              <a:rPr lang="pl-PL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98802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F5D4A-F553-E881-923A-DADA0E7C0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A390472B-2E12-F7FB-AFCC-FB3146C0D4D6}"/>
              </a:ext>
            </a:extLst>
          </p:cNvPr>
          <p:cNvSpPr/>
          <p:nvPr/>
        </p:nvSpPr>
        <p:spPr>
          <a:xfrm>
            <a:off x="405442" y="900412"/>
            <a:ext cx="8738558" cy="5957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pl-PL" dirty="0">
              <a:solidFill>
                <a:schemeClr val="tx1"/>
              </a:solidFill>
              <a:highlight>
                <a:srgbClr val="23325D"/>
              </a:highlight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6AB5750-7FA8-6EB2-6383-1DF9AC3F1DA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3325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 dirty="0">
              <a:solidFill>
                <a:schemeClr val="bg1"/>
              </a:solidFill>
              <a:highlight>
                <a:srgbClr val="23325D"/>
              </a:highlight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73205E0E-2890-784D-7612-0883DDF4D76C}"/>
              </a:ext>
            </a:extLst>
          </p:cNvPr>
          <p:cNvSpPr txBox="1">
            <a:spLocks/>
          </p:cNvSpPr>
          <p:nvPr/>
        </p:nvSpPr>
        <p:spPr>
          <a:xfrm>
            <a:off x="0" y="2889261"/>
            <a:ext cx="9144000" cy="989945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l-PL" dirty="0">
                <a:solidFill>
                  <a:schemeClr val="bg1"/>
                </a:solidFill>
              </a:rPr>
              <a:t>Przedstawienie informacji o stanie wdrażania GPR – realizowane projekty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394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F91D414E-2D6D-026E-B324-EDF95E0ED13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887867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1" kern="1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Przedsięwzięcia podstawowe i ich ramy finansowe – stan realizacji na czerwiec 2026</a:t>
            </a:r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DE60260E-CA08-1380-9273-3A52210AB1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9029569"/>
              </p:ext>
            </p:extLst>
          </p:nvPr>
        </p:nvGraphicFramePr>
        <p:xfrm>
          <a:off x="258792" y="1250831"/>
          <a:ext cx="8781692" cy="550053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87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54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0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32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Lp.</a:t>
                      </a:r>
                      <a:endParaRPr lang="pl-PL" sz="1400" b="1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Nazwa przedsięwzięcia</a:t>
                      </a:r>
                      <a:endParaRPr lang="pl-PL" sz="1400" b="1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Wydatkowane środki</a:t>
                      </a:r>
                      <a:endParaRPr lang="pl-PL" sz="1400" b="1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8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pl-PL" sz="14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Zakup </a:t>
                      </a:r>
                      <a:r>
                        <a:rPr lang="pl-PL" sz="1400" dirty="0" err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bezemisyjnych</a:t>
                      </a: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autobusów klasy MAXI wraz z infrastrukturą do ich ładowania – zadanie zaplanowano do realizacji w tym roku, zostaną zakupione 4 elektryczne autobusy MAXI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0,00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8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pl-PL" sz="14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Zakup </a:t>
                      </a:r>
                      <a:r>
                        <a:rPr lang="pl-PL" sz="1400" dirty="0" err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bezemisyjnych</a:t>
                      </a: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autobusów klasy MINI wraz z infrastrukturą do ich ładowania – PKM zakupił dodatkowe dwa autobusy klasy MAXI, autobusy klasy MINI nie są na ten moment zamówione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0,00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32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pl-PL" sz="14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err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Multifunkcyjna</a:t>
                      </a: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aktywizacja gospodarczo-społeczna terenów poprzemysłowych byłej Walcowni Metali „Dziedzice” w Czechowicach-Dziedzicach – planowany termin realizacji 30.06.2029r.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0,00 zł</a:t>
                      </a:r>
                      <a:endParaRPr lang="pl-PL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09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</a:t>
                      </a:r>
                      <a:endParaRPr lang="pl-PL" sz="14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Remont dachu i elewacji osiedla Kolonia robotnicza i urzędnicza – projekt nie uzyskał dofinansowania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0,00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6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l-PL" sz="14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CUS - Nowe spojrzenie na usługi społeczne – w trakcie realizacji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341 092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6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Poznajmy się – w trakcie realizacji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340 663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6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err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Cafe</a:t>
                      </a: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Przystanek – w trakcie realizacji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123 714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6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„NIE-zwykła Transformacja” – w </a:t>
                      </a:r>
                      <a:r>
                        <a:rPr lang="pl-PL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trakcie realizacji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2 232 267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66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Aktywni NIE- zwykli – projekt nie uzyskał dofinansowania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0,00 zł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260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60F87-54A5-1323-275E-96C3014B0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C63C159-C99F-044E-30FC-E816E3198F0F}"/>
              </a:ext>
            </a:extLst>
          </p:cNvPr>
          <p:cNvSpPr/>
          <p:nvPr/>
        </p:nvSpPr>
        <p:spPr>
          <a:xfrm>
            <a:off x="405442" y="900412"/>
            <a:ext cx="8738558" cy="5957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pl-PL" dirty="0">
              <a:solidFill>
                <a:schemeClr val="tx1"/>
              </a:solidFill>
              <a:highlight>
                <a:srgbClr val="23325D"/>
              </a:highlight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7216854-2796-25C6-5112-5DE7641E31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3325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 dirty="0">
              <a:solidFill>
                <a:schemeClr val="bg1"/>
              </a:solidFill>
              <a:highlight>
                <a:srgbClr val="23325D"/>
              </a:highlight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BDB186C-0125-666D-979D-19D88F7AE19A}"/>
              </a:ext>
            </a:extLst>
          </p:cNvPr>
          <p:cNvSpPr txBox="1">
            <a:spLocks/>
          </p:cNvSpPr>
          <p:nvPr/>
        </p:nvSpPr>
        <p:spPr>
          <a:xfrm>
            <a:off x="0" y="516997"/>
            <a:ext cx="9144000" cy="4529456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l-PL" dirty="0">
                <a:solidFill>
                  <a:schemeClr val="bg1"/>
                </a:solidFill>
              </a:rPr>
              <a:t>Ustalenie harmonogramu prac Komitetu Rewitalizacji</a:t>
            </a:r>
          </a:p>
          <a:p>
            <a:pPr lvl="0" algn="ctr"/>
            <a:endParaRPr lang="pl-PL" dirty="0">
              <a:solidFill>
                <a:schemeClr val="bg1"/>
              </a:solidFill>
            </a:endParaRPr>
          </a:p>
          <a:p>
            <a:pPr lvl="0" algn="ctr"/>
            <a:endParaRPr lang="pl-PL" dirty="0">
              <a:solidFill>
                <a:schemeClr val="bg1"/>
              </a:solidFill>
            </a:endParaRPr>
          </a:p>
          <a:p>
            <a:pPr lvl="0" algn="ctr"/>
            <a:r>
              <a:rPr lang="pl-PL" sz="2000" dirty="0">
                <a:solidFill>
                  <a:schemeClr val="bg1"/>
                </a:solidFill>
              </a:rPr>
              <a:t>Spotkania komitetu będą się odbywały raz na kwartał. Kolejne spotkanie planuje się na przełomie października i listopada.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761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1C59D-48EE-A706-1E8E-C660DE46B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9B3164F8-85AE-02DC-B692-66A6C4539845}"/>
              </a:ext>
            </a:extLst>
          </p:cNvPr>
          <p:cNvSpPr/>
          <p:nvPr/>
        </p:nvSpPr>
        <p:spPr>
          <a:xfrm>
            <a:off x="405442" y="900412"/>
            <a:ext cx="8738558" cy="5957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pl-PL" dirty="0">
              <a:solidFill>
                <a:schemeClr val="tx1"/>
              </a:solidFill>
              <a:highlight>
                <a:srgbClr val="23325D"/>
              </a:highlight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475665D4-E45D-95DA-B5CC-A56BCEFB0D1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3325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 dirty="0">
              <a:solidFill>
                <a:schemeClr val="bg1"/>
              </a:solidFill>
              <a:highlight>
                <a:srgbClr val="23325D"/>
              </a:highlight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83EEBC7-CF9C-B200-E05F-8918E558D7A1}"/>
              </a:ext>
            </a:extLst>
          </p:cNvPr>
          <p:cNvSpPr txBox="1">
            <a:spLocks/>
          </p:cNvSpPr>
          <p:nvPr/>
        </p:nvSpPr>
        <p:spPr>
          <a:xfrm>
            <a:off x="0" y="516997"/>
            <a:ext cx="9144000" cy="4529456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l-PL" dirty="0">
                <a:solidFill>
                  <a:schemeClr val="bg1"/>
                </a:solidFill>
              </a:rPr>
              <a:t>Sprawy różne i wolne wnioski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783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4C9AF-7AD4-C2D5-067C-C95A50042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D47160E3-97EC-EE4A-4C44-9706231DDAC6}"/>
              </a:ext>
            </a:extLst>
          </p:cNvPr>
          <p:cNvSpPr/>
          <p:nvPr/>
        </p:nvSpPr>
        <p:spPr>
          <a:xfrm>
            <a:off x="405442" y="900412"/>
            <a:ext cx="8738558" cy="5957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pl-PL" dirty="0">
              <a:solidFill>
                <a:schemeClr val="tx1"/>
              </a:solidFill>
              <a:highlight>
                <a:srgbClr val="23325D"/>
              </a:highlight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CD7B654-77BA-75E7-31DE-224737FCDF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3325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 dirty="0">
              <a:solidFill>
                <a:schemeClr val="bg1"/>
              </a:solidFill>
              <a:highlight>
                <a:srgbClr val="23325D"/>
              </a:highlight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FEA5B484-E03A-9B75-C0C3-35DC29F4CB0A}"/>
              </a:ext>
            </a:extLst>
          </p:cNvPr>
          <p:cNvSpPr txBox="1">
            <a:spLocks/>
          </p:cNvSpPr>
          <p:nvPr/>
        </p:nvSpPr>
        <p:spPr>
          <a:xfrm>
            <a:off x="0" y="516997"/>
            <a:ext cx="9144000" cy="4529456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l-PL" dirty="0">
                <a:solidFill>
                  <a:schemeClr val="bg1"/>
                </a:solidFill>
              </a:rPr>
              <a:t>Dziękuję za uwagę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001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54EA7-88A6-AE45-15BC-6241CC6CE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EA72ACC5-5018-065E-2B89-7746FA0FBC45}"/>
              </a:ext>
            </a:extLst>
          </p:cNvPr>
          <p:cNvSpPr/>
          <p:nvPr/>
        </p:nvSpPr>
        <p:spPr>
          <a:xfrm>
            <a:off x="62866" y="-31428"/>
            <a:ext cx="9144000" cy="6858000"/>
          </a:xfrm>
          <a:prstGeom prst="rect">
            <a:avLst/>
          </a:prstGeom>
          <a:solidFill>
            <a:srgbClr val="2332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C6AB118D-B762-7418-3190-0B839CDF3B67}"/>
              </a:ext>
            </a:extLst>
          </p:cNvPr>
          <p:cNvSpPr txBox="1">
            <a:spLocks/>
          </p:cNvSpPr>
          <p:nvPr/>
        </p:nvSpPr>
        <p:spPr>
          <a:xfrm>
            <a:off x="5268305" y="3338264"/>
            <a:ext cx="3154700" cy="914387"/>
          </a:xfrm>
          <a:prstGeom prst="rect">
            <a:avLst/>
          </a:prstGeom>
        </p:spPr>
        <p:txBody>
          <a:bodyPr vert="horz" lIns="502857" tIns="228571" rIns="457143" bIns="0" rtlCol="0">
            <a:noAutofit/>
          </a:bodyPr>
          <a:lstStyle/>
          <a:p>
            <a:pPr lvl="0">
              <a:defRPr/>
            </a:pPr>
            <a:endParaRPr lang="pl-PL" b="1" dirty="0">
              <a:solidFill>
                <a:srgbClr val="CDD1DD"/>
              </a:solidFill>
              <a:latin typeface="Brother 1816" pitchFamily="50" charset="0"/>
            </a:endParaRPr>
          </a:p>
        </p:txBody>
      </p:sp>
      <p:sp>
        <p:nvSpPr>
          <p:cNvPr id="21" name="Schemat blokowy: proces 20">
            <a:extLst>
              <a:ext uri="{FF2B5EF4-FFF2-40B4-BE49-F238E27FC236}">
                <a16:creationId xmlns:a16="http://schemas.microsoft.com/office/drawing/2014/main" id="{8309AFFB-140E-EFA4-AC62-E8930E013687}"/>
              </a:ext>
            </a:extLst>
          </p:cNvPr>
          <p:cNvSpPr/>
          <p:nvPr/>
        </p:nvSpPr>
        <p:spPr>
          <a:xfrm>
            <a:off x="6220250" y="4043622"/>
            <a:ext cx="502857" cy="22857"/>
          </a:xfrm>
          <a:prstGeom prst="flowChartProcess">
            <a:avLst/>
          </a:prstGeom>
          <a:solidFill>
            <a:srgbClr val="CDD1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000" rtlCol="0" anchor="ctr"/>
          <a:lstStyle/>
          <a:p>
            <a:pPr algn="ctr"/>
            <a:endParaRPr lang="pl-PL" sz="1143" dirty="0">
              <a:solidFill>
                <a:srgbClr val="1B27B9"/>
              </a:solidFill>
            </a:endParaRP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7805B89C-7AC9-4EA5-EEB1-35FAB0AEBD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32658" y="2735192"/>
            <a:ext cx="9144000" cy="2205995"/>
          </a:xfrm>
        </p:spPr>
        <p:txBody>
          <a:bodyPr vert="horz" lIns="617143" tIns="2080000" rIns="617143" bIns="0" rtlCol="0" anchor="b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pl-PL" sz="1600" b="1" dirty="0">
                <a:cs typeface="Poppins" pitchFamily="50" charset="-18"/>
              </a:rPr>
            </a:br>
            <a:endParaRPr lang="pl-PL" sz="1524" b="1" dirty="0">
              <a:solidFill>
                <a:schemeClr val="bg1"/>
              </a:solidFill>
              <a:latin typeface="Brother 1816" pitchFamily="50" charset="0"/>
            </a:endParaRPr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0836C6A5-468F-6226-B5F4-229510D610AB}"/>
              </a:ext>
            </a:extLst>
          </p:cNvPr>
          <p:cNvSpPr txBox="1">
            <a:spLocks/>
          </p:cNvSpPr>
          <p:nvPr/>
        </p:nvSpPr>
        <p:spPr>
          <a:xfrm>
            <a:off x="0" y="5120616"/>
            <a:ext cx="9144000" cy="880134"/>
          </a:xfrm>
          <a:prstGeom prst="rect">
            <a:avLst/>
          </a:prstGeom>
        </p:spPr>
        <p:txBody>
          <a:bodyPr vert="horz" lIns="502857" tIns="0" rIns="525714" bIns="571429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endParaRPr lang="pl-PL" sz="1143" b="1" dirty="0">
              <a:solidFill>
                <a:schemeClr val="bg1"/>
              </a:solidFill>
              <a:latin typeface="Brother 1816" pitchFamily="50" charset="0"/>
              <a:ea typeface="+mj-ea"/>
              <a:cs typeface="+mj-cs"/>
            </a:endParaRP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637D4716-2BD6-17A4-195C-FD25E21D35F7}"/>
              </a:ext>
            </a:extLst>
          </p:cNvPr>
          <p:cNvSpPr txBox="1">
            <a:spLocks/>
          </p:cNvSpPr>
          <p:nvPr/>
        </p:nvSpPr>
        <p:spPr>
          <a:xfrm>
            <a:off x="410215" y="1051390"/>
            <a:ext cx="8734430" cy="1094587"/>
          </a:xfrm>
          <a:prstGeom prst="rect">
            <a:avLst/>
          </a:prstGeom>
        </p:spPr>
        <p:txBody>
          <a:bodyPr vert="horz" lIns="617143" tIns="228571" rIns="617143" bIns="228571" rtlCol="0">
            <a:no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Porządek obrad Komitetu Rewitalizacji Gminy Czechowice-Dziedzice 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9 lipiec 2026 o godz. 16:30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pl-PL" dirty="0">
                <a:solidFill>
                  <a:schemeClr val="bg1"/>
                </a:solidFill>
              </a:rPr>
              <a:t>1. Otwarcie posiedzenia i stwierdzenie prawomocności obrad. 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pl-PL" dirty="0">
                <a:solidFill>
                  <a:schemeClr val="bg1"/>
                </a:solidFill>
              </a:rPr>
              <a:t>2. Przyjęcie porządku obrad.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pl-PL" dirty="0">
                <a:solidFill>
                  <a:schemeClr val="bg1"/>
                </a:solidFill>
              </a:rPr>
              <a:t>3. Przedstawienie zasad funkcjonowania Komitetu Rewitalizacji.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pl-PL" dirty="0">
                <a:solidFill>
                  <a:schemeClr val="bg1"/>
                </a:solidFill>
              </a:rPr>
              <a:t>4. Przedstawienie wyznaczonego przez Burmistrza Przewodniczącego Komitetu. 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pl-PL" dirty="0">
                <a:solidFill>
                  <a:schemeClr val="bg1"/>
                </a:solidFill>
              </a:rPr>
              <a:t>5. Wybór Zastępcy Przewodniczącego Komitetu.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pl-PL" dirty="0">
                <a:solidFill>
                  <a:schemeClr val="bg1"/>
                </a:solidFill>
              </a:rPr>
              <a:t>6. Omówienie przyjętego Gminnego Programu Rewitalizacji Gminy Czechowice-Dziedzice do roku 2030.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pl-PL" dirty="0">
                <a:solidFill>
                  <a:schemeClr val="bg1"/>
                </a:solidFill>
              </a:rPr>
              <a:t>7. Przedstawienie informacji o stanie wdrażania GPR – realizowane projekty.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pl-PL" dirty="0">
                <a:solidFill>
                  <a:schemeClr val="bg1"/>
                </a:solidFill>
              </a:rPr>
              <a:t>8. Ustalenie harmonogramu prac Komitetu Rewitalizacji.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pl-PL" dirty="0">
                <a:solidFill>
                  <a:schemeClr val="bg1"/>
                </a:solidFill>
              </a:rPr>
              <a:t>9. Sprawy różne i wolne wnioski.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pl-PL" dirty="0">
                <a:solidFill>
                  <a:schemeClr val="bg1"/>
                </a:solidFill>
              </a:rPr>
              <a:t>10. Zamknięcie posiedzenia.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pl-PL" b="1" dirty="0"/>
              <a:t> </a:t>
            </a:r>
            <a:endParaRPr lang="en-US" dirty="0"/>
          </a:p>
          <a:p>
            <a:pPr lvl="0" algn="ctr">
              <a:defRPr/>
            </a:pPr>
            <a:endParaRPr lang="pl-PL" sz="2413" b="1" dirty="0">
              <a:solidFill>
                <a:schemeClr val="bg1"/>
              </a:solidFill>
              <a:latin typeface="Brother 1816" pitchFamily="50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A9D1CAE9-F1F6-B514-77A0-48B0955D81B8}"/>
              </a:ext>
            </a:extLst>
          </p:cNvPr>
          <p:cNvSpPr txBox="1">
            <a:spLocks/>
          </p:cNvSpPr>
          <p:nvPr/>
        </p:nvSpPr>
        <p:spPr>
          <a:xfrm>
            <a:off x="5815914" y="4726868"/>
            <a:ext cx="3265220" cy="676927"/>
          </a:xfrm>
          <a:prstGeom prst="rect">
            <a:avLst/>
          </a:prstGeom>
        </p:spPr>
        <p:txBody>
          <a:bodyPr vert="horz" lIns="617143" tIns="228571" rIns="617143" bIns="228571" rtlCol="0" anchor="ctr">
            <a:noAutofit/>
          </a:bodyPr>
          <a:lstStyle/>
          <a:p>
            <a:pPr algn="r"/>
            <a:endParaRPr lang="pl-PL" sz="1600" dirty="0">
              <a:solidFill>
                <a:schemeClr val="bg1"/>
              </a:solidFill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37F87F85-230B-E7A8-6044-CCC20AC8E499}"/>
              </a:ext>
            </a:extLst>
          </p:cNvPr>
          <p:cNvSpPr txBox="1">
            <a:spLocks/>
          </p:cNvSpPr>
          <p:nvPr/>
        </p:nvSpPr>
        <p:spPr>
          <a:xfrm>
            <a:off x="101176" y="3397572"/>
            <a:ext cx="9144000" cy="740081"/>
          </a:xfrm>
          <a:prstGeom prst="rect">
            <a:avLst/>
          </a:prstGeom>
        </p:spPr>
        <p:txBody>
          <a:bodyPr vert="horz" lIns="617143" tIns="228571" rIns="617143" bIns="228571" rtlCol="0">
            <a:noAutofit/>
          </a:bodyPr>
          <a:lstStyle/>
          <a:p>
            <a:pPr lvl="0" algn="ctr">
              <a:defRPr/>
            </a:pPr>
            <a:endParaRPr lang="pl-PL" sz="2413" b="1" dirty="0">
              <a:solidFill>
                <a:schemeClr val="bg1"/>
              </a:solidFill>
              <a:latin typeface="Brother 1816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477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405442" y="900412"/>
            <a:ext cx="8738558" cy="5957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pl-PL" dirty="0">
              <a:solidFill>
                <a:schemeClr val="tx1"/>
              </a:solidFill>
              <a:highlight>
                <a:srgbClr val="23325D"/>
              </a:highlight>
            </a:endParaRP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0" y="-1"/>
            <a:ext cx="9144000" cy="989945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1" kern="1000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Zasady funkcjonowania: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56E8E27-DF30-7C09-2A42-83A250343F9C}"/>
              </a:ext>
            </a:extLst>
          </p:cNvPr>
          <p:cNvSpPr/>
          <p:nvPr/>
        </p:nvSpPr>
        <p:spPr>
          <a:xfrm>
            <a:off x="0" y="989944"/>
            <a:ext cx="9144000" cy="5868056"/>
          </a:xfrm>
          <a:prstGeom prst="rect">
            <a:avLst/>
          </a:prstGeom>
          <a:solidFill>
            <a:srgbClr val="23325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just"/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Zasady funkcjonowania Komitetu Rewitalizacji określa Uchwała nr IV/38/24 Rady Miejskiej w Czechowicach Dziedzicach z dnia 25 czerwca 2024r. </a:t>
            </a:r>
          </a:p>
          <a:p>
            <a:pPr algn="just"/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Komitet Rewitalizacji Gminy Czechowice-Dziedzice wspiera działania Burmistrza Czechowic-Dziedzic w obszarze zadań związanych z rewitalizacją gminy, stanowi forum współpracy i dialogu interesariuszy z organami Gminy Czechowice-Dziedzice w sprawach dotyczących przygotowania, prowadzenia i oceny rewitalizacji oraz pełni funkcję opiniodawczo-doradczą Burmistrza.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Komitet uprawniony jest do wyrażania opinii, stanowisk oraz rekomendowania rozwiązań w sprawach dotyczących przygotowania, prowadzenia i oceny rewitalizacji w gminie. Dodatkowo Komitet uprawniony jest do podejmowania inicjatyw odnoszących się do procesu rewitalizacji Gminy Czechowice-Dziedzice.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Kadencja Komitetu trwa od powołania Komitetu do czasu zakończenia procesu rewitalizacji prowadzonego na podstawie Gminnego Programu Rewitalizacji Gminy Czechowice-Dziedzice do 2030 roku, którego ostatnim elementem jest opracowanie Raportu z realizacji Gminnego Programu Rewitalizacji Gminy Czechowice-Dziedzice do 2030 roku.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Pierwsze posiedzenie Komitetu nowej kadencji zwołuje Burmistrz Czechowic-Dziedzic najpóźniej w terminie 30 dni od dnia podjęcia zarządzenia o powołaniu jego składu. </a:t>
            </a:r>
            <a:endParaRPr lang="pl-PL" dirty="0">
              <a:solidFill>
                <a:schemeClr val="bg1"/>
              </a:solidFill>
              <a:highlight>
                <a:srgbClr val="23325D"/>
              </a:highlight>
            </a:endParaRP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Najważniejsze informacje: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- uczestnictwo w Komitecie ma charakter społeczny;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- stanowisko Komitetu wyrażane jest w formie pisemnej;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- posiedzenia Komitetu odbywają nie rzadziej niż raz na kwartał;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- pracami Komitetu kieruje przewodniczący;</a:t>
            </a:r>
          </a:p>
        </p:txBody>
      </p:sp>
    </p:spTree>
    <p:extLst>
      <p:ext uri="{BB962C8B-B14F-4D97-AF65-F5344CB8AC3E}">
        <p14:creationId xmlns:p14="http://schemas.microsoft.com/office/powerpoint/2010/main" val="2630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3E1A8-BF93-5E4B-E5B2-F3209F8FD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1C5ADC57-35C6-7FC1-BC07-08646A7AA288}"/>
              </a:ext>
            </a:extLst>
          </p:cNvPr>
          <p:cNvSpPr/>
          <p:nvPr/>
        </p:nvSpPr>
        <p:spPr>
          <a:xfrm>
            <a:off x="405442" y="900412"/>
            <a:ext cx="8738558" cy="5957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pl-PL" dirty="0">
              <a:solidFill>
                <a:schemeClr val="tx1"/>
              </a:solidFill>
              <a:highlight>
                <a:srgbClr val="23325D"/>
              </a:highlight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308B9A5-CDE1-5774-3B8A-D0429EA714F4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144000" cy="828137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1" kern="1000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Zasady funkcjonowania c.d.: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E20B5AC-C3F4-F4B2-B449-ADEE03DB1365}"/>
              </a:ext>
            </a:extLst>
          </p:cNvPr>
          <p:cNvSpPr/>
          <p:nvPr/>
        </p:nvSpPr>
        <p:spPr>
          <a:xfrm>
            <a:off x="0" y="828136"/>
            <a:ext cx="9144000" cy="6029864"/>
          </a:xfrm>
          <a:prstGeom prst="rect">
            <a:avLst/>
          </a:prstGeom>
          <a:solidFill>
            <a:srgbClr val="23325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Komitet liczy od 10 do 25 członków. 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W skład Komitetu wchodzą: 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1) do 6 przedstawicieli mieszkańców obszaru rewitalizacji, 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2) do 1 przedstawiciela mieszkańców spoza obszaru rewitalizacji, 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3) do 1 przedstawiciela podmiotów prowadzących działalność gospodarczą na obszarze rewitalizacji, 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4) do 2 przedstawicieli właścicieli lub użytkowników wieczystych nieruchomości zlokalizowanych na obszarze rewitalizacji, podmiotów zarządzających nieruchomościami znajdującymi się na obszarze rewitalizacji, w tym spółdzielni mieszkaniowych, wspólnot mieszkaniowych i towarzystw budownictwa społecznego, 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5) do 3 przedstawicieli organizacji pozarządowych, podmiotów o których mowa w art. 3 ust. 3 ustawy o działalności pożytku publicznego i o wolontariacie (</a:t>
            </a:r>
            <a:r>
              <a:rPr lang="pl-PL" dirty="0" err="1">
                <a:solidFill>
                  <a:schemeClr val="bg1"/>
                </a:solidFill>
                <a:highlight>
                  <a:srgbClr val="23325D"/>
                </a:highlight>
              </a:rPr>
              <a:t>t.j</a:t>
            </a:r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. Dz.U. z 2023 r. poz. 571) oraz grup nieformalnych, prowadzących działalność na obszarze Gminy Czechowice-Dziedzice, których działalność statutowa dotyczy w szczególności jednej z następujących sfer: kultura, edukacja, zagospodarowanie przestrzeni, pomoc i wsparcie społeczne, 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6) do 6 przedstawicieli Zarządów Osiedli – po jednym z każdego osiedla znajdującego się na obszarze rewitalizacji, 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7) do 2 przedstawicieli Rady Miejskiej w Czechowicach-Dziedzicach, 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8) do 3 przedstawicieli Urzędu Miejskiego w Czechowicach-Dziedzicach lub gminnych jednostek organizacyjnych lub spółek miejskich, </a:t>
            </a:r>
          </a:p>
          <a:p>
            <a:r>
              <a:rPr lang="pl-PL" dirty="0">
                <a:solidFill>
                  <a:schemeClr val="bg1"/>
                </a:solidFill>
                <a:highlight>
                  <a:srgbClr val="23325D"/>
                </a:highlight>
              </a:rPr>
              <a:t>9) do 1 przedstawiciela podmiotów innych niż organy władzy publicznej, realizujących na obszarze rewitalizacji uprawnienia Skarbu Państwa. </a:t>
            </a:r>
          </a:p>
        </p:txBody>
      </p:sp>
    </p:spTree>
    <p:extLst>
      <p:ext uri="{BB962C8B-B14F-4D97-AF65-F5344CB8AC3E}">
        <p14:creationId xmlns:p14="http://schemas.microsoft.com/office/powerpoint/2010/main" val="152214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11520-4B04-2038-D221-3B3A0844E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B89C407F-3656-EDD4-B723-DC70669547C3}"/>
              </a:ext>
            </a:extLst>
          </p:cNvPr>
          <p:cNvSpPr/>
          <p:nvPr/>
        </p:nvSpPr>
        <p:spPr>
          <a:xfrm>
            <a:off x="405442" y="900412"/>
            <a:ext cx="8738558" cy="5957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pl-PL" dirty="0">
              <a:solidFill>
                <a:schemeClr val="tx1"/>
              </a:solidFill>
              <a:highlight>
                <a:srgbClr val="23325D"/>
              </a:highlight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80F5E09-3167-070C-F661-20A7E6022B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3325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 dirty="0">
              <a:solidFill>
                <a:schemeClr val="bg1"/>
              </a:solidFill>
              <a:highlight>
                <a:srgbClr val="23325D"/>
              </a:highlight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6FD471C2-8468-CB2C-6D10-E11374D9E4EC}"/>
              </a:ext>
            </a:extLst>
          </p:cNvPr>
          <p:cNvSpPr txBox="1">
            <a:spLocks/>
          </p:cNvSpPr>
          <p:nvPr/>
        </p:nvSpPr>
        <p:spPr>
          <a:xfrm>
            <a:off x="0" y="1940943"/>
            <a:ext cx="9144000" cy="2286000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2300" dirty="0">
                <a:solidFill>
                  <a:schemeClr val="bg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Przedstawienie</a:t>
            </a:r>
            <a:r>
              <a:rPr lang="pl-PL" sz="123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wyznaczonego przez Burmistrza Przewodniczącego Komitetu</a:t>
            </a:r>
          </a:p>
          <a:p>
            <a:pPr algn="ctr"/>
            <a:endParaRPr lang="pl-PL" sz="3200" dirty="0">
              <a:solidFill>
                <a:schemeClr val="bg1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l-PL" sz="3200" dirty="0">
              <a:solidFill>
                <a:schemeClr val="bg1"/>
              </a:solidFill>
            </a:endParaRPr>
          </a:p>
          <a:p>
            <a:pPr algn="ctr"/>
            <a:r>
              <a:rPr lang="pl-PL" sz="4900" dirty="0">
                <a:solidFill>
                  <a:schemeClr val="bg1"/>
                </a:solidFill>
              </a:rPr>
              <a:t>Pracami Komitetu kieruje Przewodniczący, wskazany przez Burmistrza Czechowic-Dziedzic, a w przypadku jego nieobecności Zastępca Przewodniczącego. (rozdz. 5 </a:t>
            </a:r>
            <a:r>
              <a:rPr lang="en-US" dirty="0">
                <a:solidFill>
                  <a:schemeClr val="bg1"/>
                </a:solidFill>
              </a:rPr>
              <a:t>§ 10. </a:t>
            </a:r>
            <a:r>
              <a:rPr lang="pl-PL" dirty="0">
                <a:solidFill>
                  <a:schemeClr val="bg1"/>
                </a:solidFill>
              </a:rPr>
              <a:t> pkt. 2)</a:t>
            </a:r>
            <a:endParaRPr lang="en-US" sz="3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420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124F9-6590-533C-DDB9-84258679F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A5F7D53B-ECEF-66BD-77E6-EC5F12883807}"/>
              </a:ext>
            </a:extLst>
          </p:cNvPr>
          <p:cNvSpPr/>
          <p:nvPr/>
        </p:nvSpPr>
        <p:spPr>
          <a:xfrm>
            <a:off x="405442" y="900412"/>
            <a:ext cx="8738558" cy="5957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pl-PL" dirty="0">
              <a:solidFill>
                <a:schemeClr val="tx1"/>
              </a:solidFill>
              <a:highlight>
                <a:srgbClr val="23325D"/>
              </a:highlight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606BE973-D5BC-E59F-8410-0A970653FC6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3325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 dirty="0">
              <a:solidFill>
                <a:schemeClr val="bg1"/>
              </a:solidFill>
              <a:highlight>
                <a:srgbClr val="23325D"/>
              </a:highlight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3E70A762-2F88-8A96-B24B-B48EA60E1E43}"/>
              </a:ext>
            </a:extLst>
          </p:cNvPr>
          <p:cNvSpPr txBox="1">
            <a:spLocks/>
          </p:cNvSpPr>
          <p:nvPr/>
        </p:nvSpPr>
        <p:spPr>
          <a:xfrm>
            <a:off x="0" y="1440023"/>
            <a:ext cx="9144000" cy="2968075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l-PL" sz="4000" dirty="0">
                <a:solidFill>
                  <a:schemeClr val="bg1"/>
                </a:solidFill>
                <a:latin typeface="+mn-lt"/>
              </a:rPr>
              <a:t>Wybór Zastępcy Przewodniczącego Komitetu   </a:t>
            </a:r>
          </a:p>
          <a:p>
            <a:pPr lvl="0" algn="ctr"/>
            <a:r>
              <a:rPr lang="pl-PL" sz="2000" dirty="0">
                <a:solidFill>
                  <a:schemeClr val="bg1"/>
                </a:solidFill>
              </a:rPr>
              <a:t>Zastępcę Przewodniczącego Komitetu wybierają członkowie w głosowaniu jawnym, zwykłą większością głosów, przy obecności co najmniej połowy liczby członków Komitetu ( rozdz. 5 </a:t>
            </a:r>
            <a:r>
              <a:rPr lang="en-US" sz="2000" dirty="0">
                <a:solidFill>
                  <a:schemeClr val="bg1"/>
                </a:solidFill>
              </a:rPr>
              <a:t>§ 10. </a:t>
            </a:r>
            <a:r>
              <a:rPr lang="pl-PL" sz="2000" dirty="0">
                <a:solidFill>
                  <a:schemeClr val="bg1"/>
                </a:solidFill>
              </a:rPr>
              <a:t>4)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4271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82880-8CBC-C745-7DE1-2A59A1911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B1825ADE-20AB-815E-31A2-F032895263EA}"/>
              </a:ext>
            </a:extLst>
          </p:cNvPr>
          <p:cNvSpPr/>
          <p:nvPr/>
        </p:nvSpPr>
        <p:spPr>
          <a:xfrm>
            <a:off x="405442" y="900412"/>
            <a:ext cx="8738558" cy="59575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pl-PL" dirty="0">
              <a:solidFill>
                <a:schemeClr val="tx1"/>
              </a:solidFill>
              <a:highlight>
                <a:srgbClr val="23325D"/>
              </a:highlight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5B3A4F1-ADE5-8BD2-A95E-BEE5317D8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3325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 dirty="0">
              <a:solidFill>
                <a:schemeClr val="bg1"/>
              </a:solidFill>
              <a:highlight>
                <a:srgbClr val="23325D"/>
              </a:highlight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B087343B-A4FE-1047-84B4-81D0D12779C3}"/>
              </a:ext>
            </a:extLst>
          </p:cNvPr>
          <p:cNvSpPr txBox="1">
            <a:spLocks/>
          </p:cNvSpPr>
          <p:nvPr/>
        </p:nvSpPr>
        <p:spPr>
          <a:xfrm>
            <a:off x="0" y="2889261"/>
            <a:ext cx="9144000" cy="989945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l-PL" dirty="0">
                <a:solidFill>
                  <a:schemeClr val="bg1"/>
                </a:solidFill>
              </a:rPr>
              <a:t>Omówienie przyjętego Gminnego Programu Rewitalizacji Gminy Czechowice-Dziedzice do roku 2030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077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98E6B61-7796-009F-BAF7-37E53F045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25" y="1065507"/>
            <a:ext cx="8852749" cy="5792493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1CCACA85-B287-A6A2-C171-18AC3EC9FA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0551" y="365127"/>
            <a:ext cx="8687823" cy="894330"/>
          </a:xfrm>
          <a:prstGeom prst="rect">
            <a:avLst/>
          </a:prstGeom>
          <a:solidFill>
            <a:srgbClr val="23325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1" kern="1000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Gminny Program Rewitalizacji - procedowanie </a:t>
            </a:r>
          </a:p>
        </p:txBody>
      </p:sp>
    </p:spTree>
    <p:extLst>
      <p:ext uri="{BB962C8B-B14F-4D97-AF65-F5344CB8AC3E}">
        <p14:creationId xmlns:p14="http://schemas.microsoft.com/office/powerpoint/2010/main" val="1379076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, tekst, atlas&#10;&#10;Opis wygenerowany automatycznie">
            <a:extLst>
              <a:ext uri="{FF2B5EF4-FFF2-40B4-BE49-F238E27FC236}">
                <a16:creationId xmlns:a16="http://schemas.microsoft.com/office/drawing/2014/main" id="{4D025EB1-660C-9E81-9F7A-E5A44E36900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8661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4A14D87D-3E11-1F8E-4E37-95DBA610E45F}"/>
              </a:ext>
            </a:extLst>
          </p:cNvPr>
          <p:cNvSpPr txBox="1">
            <a:spLocks/>
          </p:cNvSpPr>
          <p:nvPr/>
        </p:nvSpPr>
        <p:spPr>
          <a:xfrm>
            <a:off x="6022714" y="163902"/>
            <a:ext cx="2896999" cy="6504317"/>
          </a:xfrm>
          <a:prstGeom prst="rect">
            <a:avLst/>
          </a:prstGeom>
          <a:solidFill>
            <a:srgbClr val="23325D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2400" b="1" kern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pl-PL" sz="2400" b="1" kern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pl-PL" sz="2400" b="1" kern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pl-PL" sz="2400" b="1" kern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pl-PL" sz="2400" b="1" kern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pl-PL" sz="2400" b="1" kern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pl-PL" sz="2400" b="1" kern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pl-PL" sz="2400" b="1" kern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2400" kern="1000" dirty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rPr>
              <a:t>Obszar </a:t>
            </a:r>
            <a:r>
              <a:rPr lang="pl-PL" sz="2400" kern="10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zdegradowany</a:t>
            </a:r>
            <a:r>
              <a:rPr lang="pl-PL" sz="2400" kern="1000" dirty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rPr>
              <a:t> </a:t>
            </a:r>
            <a:br>
              <a:rPr lang="pl-PL" sz="2400" kern="1000" dirty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rPr>
            </a:br>
            <a:r>
              <a:rPr lang="pl-PL" sz="2400" kern="1000" dirty="0">
                <a:solidFill>
                  <a:schemeClr val="bg1"/>
                </a:solidFill>
                <a:latin typeface="+mn-lt"/>
                <a:cs typeface="Calibri Light" panose="020F0302020204030204" pitchFamily="34" charset="0"/>
              </a:rPr>
              <a:t>i rewitalizacji</a:t>
            </a:r>
            <a:endParaRPr lang="pl-PL" sz="2400" kern="1000" dirty="0">
              <a:solidFill>
                <a:schemeClr val="bg1"/>
              </a:solidFill>
              <a:latin typeface="+mn-lt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4509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zablon_prezentacja PP_2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4815</TotalTime>
  <Words>1186</Words>
  <Application>Microsoft Office PowerPoint</Application>
  <PresentationFormat>Pokaz na ekranie (4:3)</PresentationFormat>
  <Paragraphs>184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18</vt:i4>
      </vt:variant>
    </vt:vector>
  </HeadingPairs>
  <TitlesOfParts>
    <vt:vector size="26" baseType="lpstr">
      <vt:lpstr>Aptos</vt:lpstr>
      <vt:lpstr>Arial</vt:lpstr>
      <vt:lpstr>Brother 1816</vt:lpstr>
      <vt:lpstr>Calibri</vt:lpstr>
      <vt:lpstr>Calibri Light</vt:lpstr>
      <vt:lpstr>Poppins</vt:lpstr>
      <vt:lpstr>Motyw pakietu Office</vt:lpstr>
      <vt:lpstr>Szablon_prezentacja PP_2</vt:lpstr>
      <vt:lpstr> </vt:lpstr>
      <vt:lpstr>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Gminny Program Rewitalizacji - procedowanie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Konto Microsoft</dc:creator>
  <cp:lastModifiedBy>gpartyka-dzida</cp:lastModifiedBy>
  <cp:revision>748</cp:revision>
  <cp:lastPrinted>2026-07-09T06:03:06Z</cp:lastPrinted>
  <dcterms:created xsi:type="dcterms:W3CDTF">2022-05-19T10:35:57Z</dcterms:created>
  <dcterms:modified xsi:type="dcterms:W3CDTF">2026-07-20T12:50:32Z</dcterms:modified>
</cp:coreProperties>
</file>